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498B2-724F-586B-2B19-C1D2C9920C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306B0E4C-957D-F281-2A23-A2E8050DA4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DA013ED-C379-B444-43CF-377F7F16A534}"/>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5" name="Footer Placeholder 4">
            <a:extLst>
              <a:ext uri="{FF2B5EF4-FFF2-40B4-BE49-F238E27FC236}">
                <a16:creationId xmlns:a16="http://schemas.microsoft.com/office/drawing/2014/main" id="{47E0C762-83B3-BEA7-CBE2-7D99819944D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4E0625CF-CAFD-561F-22F8-85AABA9B8269}"/>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3709069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07FB1-D942-5160-BDE7-928BC36CA19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181A1911-505D-A396-CE44-AE32F59D7C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8DEDE293-BC2B-3F70-AA70-60B56E6B6672}"/>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5" name="Footer Placeholder 4">
            <a:extLst>
              <a:ext uri="{FF2B5EF4-FFF2-40B4-BE49-F238E27FC236}">
                <a16:creationId xmlns:a16="http://schemas.microsoft.com/office/drawing/2014/main" id="{823EDC5C-7C5B-3C32-EE71-7E0FC65D2623}"/>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865E5A50-DEB8-AC1E-63B8-BBF01F4E457B}"/>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482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8D20E4-81DE-9460-DFEE-0BC17E67B0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4A8E635-B432-11C5-42B8-E728B1D996D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829D5396-ADAB-3378-D0D6-29F09B8D8E58}"/>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5" name="Footer Placeholder 4">
            <a:extLst>
              <a:ext uri="{FF2B5EF4-FFF2-40B4-BE49-F238E27FC236}">
                <a16:creationId xmlns:a16="http://schemas.microsoft.com/office/drawing/2014/main" id="{6E6D8B1A-20B6-87BA-3506-AF95F770A16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8F0B9F00-4755-97A9-C03D-8F8B6E09EFEE}"/>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568631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2E803-0C92-5C0A-8164-97FE3CC613CC}"/>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70BF26F-6660-0536-ABE1-2837843E7E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7237D3F0-A5CB-3851-A4CE-41E29E78A53A}"/>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5" name="Footer Placeholder 4">
            <a:extLst>
              <a:ext uri="{FF2B5EF4-FFF2-40B4-BE49-F238E27FC236}">
                <a16:creationId xmlns:a16="http://schemas.microsoft.com/office/drawing/2014/main" id="{6DAAA55F-A99A-65F0-FBC8-686DE4CEE1A4}"/>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4B59F57-F9AB-0C84-7F5B-AFF27D08F073}"/>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274231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39708-5C4B-320F-9ED9-96147C2A12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68C7039D-50E9-9C9D-1620-32C3B1172C5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4D54D9-30B6-C3D9-0C26-03CCF7BDB95B}"/>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5" name="Footer Placeholder 4">
            <a:extLst>
              <a:ext uri="{FF2B5EF4-FFF2-40B4-BE49-F238E27FC236}">
                <a16:creationId xmlns:a16="http://schemas.microsoft.com/office/drawing/2014/main" id="{14533E55-30C3-BB51-D341-2CD6C1781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EA1E45E-1FCD-7ABA-AEF5-85383E348FCB}"/>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1269694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84CB6-6050-6BAF-CA2E-109E7DB5681C}"/>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C5E8A25B-7E94-3026-5312-D88DF89460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A09CF922-9A07-60C0-6845-7A9025E7D3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909E636-70BE-F7DB-4133-ABB109CAFB8A}"/>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6" name="Footer Placeholder 5">
            <a:extLst>
              <a:ext uri="{FF2B5EF4-FFF2-40B4-BE49-F238E27FC236}">
                <a16:creationId xmlns:a16="http://schemas.microsoft.com/office/drawing/2014/main" id="{AA276720-B4CB-85E5-DAAC-536AB2F1A15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C772C742-39C7-0A2D-F26E-72F437BAAFE1}"/>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523805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ECA48-ACC0-A462-67D3-0914C7E0C56C}"/>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92068931-3A64-1DA4-52A8-5BA0B21AE9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10AA4B-5AE3-3143-4A4F-952AC32EF5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D040D59-91E9-35E1-4573-A7CADFAF40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B4CC61-8571-40E6-160B-8D7C1CF210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A0993A73-C01B-29EE-63FB-47EC9A266D54}"/>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8" name="Footer Placeholder 7">
            <a:extLst>
              <a:ext uri="{FF2B5EF4-FFF2-40B4-BE49-F238E27FC236}">
                <a16:creationId xmlns:a16="http://schemas.microsoft.com/office/drawing/2014/main" id="{3758EBB0-D743-593D-4F2E-9C3E9E08DD30}"/>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8006E0D5-F0C5-642A-4258-377C8FE9808F}"/>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3108179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250E8-15E4-A146-14F4-7E7E3E6A1890}"/>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F8B3ECB3-EEC2-432D-CA55-42FD9D0EF1CD}"/>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4" name="Footer Placeholder 3">
            <a:extLst>
              <a:ext uri="{FF2B5EF4-FFF2-40B4-BE49-F238E27FC236}">
                <a16:creationId xmlns:a16="http://schemas.microsoft.com/office/drawing/2014/main" id="{F01CEFFA-BE46-41BF-16CE-6B793BA3E68E}"/>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85D3E40C-D5B6-C0D5-87D3-F71323A66557}"/>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2964232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0BBAEA-CC39-7434-7576-ECAC3B9B06F0}"/>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3" name="Footer Placeholder 2">
            <a:extLst>
              <a:ext uri="{FF2B5EF4-FFF2-40B4-BE49-F238E27FC236}">
                <a16:creationId xmlns:a16="http://schemas.microsoft.com/office/drawing/2014/main" id="{62EE6603-123C-012B-DE74-E746A57FD0C6}"/>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39290C91-44F0-EC89-80B2-8B9EE31255EA}"/>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3977791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6A3DF-006A-EC7F-78B0-01A8627C87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B7E3626-420B-99E6-34A7-9001109560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F00DB173-5953-AB2A-064F-B5C3E5BEE0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C11726-BC53-7C94-EE05-EA8C9CDBF557}"/>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6" name="Footer Placeholder 5">
            <a:extLst>
              <a:ext uri="{FF2B5EF4-FFF2-40B4-BE49-F238E27FC236}">
                <a16:creationId xmlns:a16="http://schemas.microsoft.com/office/drawing/2014/main" id="{33489EEB-B2CC-EF8B-1130-75EB5BC43E31}"/>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73CBBC6-082F-8500-6531-792CAE54748D}"/>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3090755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37B15-1038-BB16-3D98-BA742BAED6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D3518B7E-CD63-5075-C9DA-503A37DE27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7D99FEE5-C994-F108-0CB0-100C285339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786125-9908-8CA3-5CF2-1F5821688DB0}"/>
              </a:ext>
            </a:extLst>
          </p:cNvPr>
          <p:cNvSpPr>
            <a:spLocks noGrp="1"/>
          </p:cNvSpPr>
          <p:nvPr>
            <p:ph type="dt" sz="half" idx="10"/>
          </p:nvPr>
        </p:nvSpPr>
        <p:spPr/>
        <p:txBody>
          <a:bodyPr/>
          <a:lstStyle/>
          <a:p>
            <a:fld id="{D6E8BF5D-25DA-4521-B0DA-F9B955A13084}" type="datetimeFigureOut">
              <a:rPr lang="tr-TR" smtClean="0"/>
              <a:t>2.12.2024</a:t>
            </a:fld>
            <a:endParaRPr lang="tr-TR"/>
          </a:p>
        </p:txBody>
      </p:sp>
      <p:sp>
        <p:nvSpPr>
          <p:cNvPr id="6" name="Footer Placeholder 5">
            <a:extLst>
              <a:ext uri="{FF2B5EF4-FFF2-40B4-BE49-F238E27FC236}">
                <a16:creationId xmlns:a16="http://schemas.microsoft.com/office/drawing/2014/main" id="{C0290D52-2512-CCF3-738D-DC437E13C34D}"/>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D17FBF67-DF7D-FDA0-61E0-8AB3FF6F9A48}"/>
              </a:ext>
            </a:extLst>
          </p:cNvPr>
          <p:cNvSpPr>
            <a:spLocks noGrp="1"/>
          </p:cNvSpPr>
          <p:nvPr>
            <p:ph type="sldNum" sz="quarter" idx="12"/>
          </p:nvPr>
        </p:nvSpPr>
        <p:spPr/>
        <p:txBody>
          <a:bodyPr/>
          <a:lstStyle/>
          <a:p>
            <a:fld id="{DC5103F5-7C6F-4815-89CD-70479996F3D0}" type="slidenum">
              <a:rPr lang="tr-TR" smtClean="0"/>
              <a:t>‹#›</a:t>
            </a:fld>
            <a:endParaRPr lang="tr-TR"/>
          </a:p>
        </p:txBody>
      </p:sp>
    </p:spTree>
    <p:extLst>
      <p:ext uri="{BB962C8B-B14F-4D97-AF65-F5344CB8AC3E}">
        <p14:creationId xmlns:p14="http://schemas.microsoft.com/office/powerpoint/2010/main" val="1429950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26A64B-BEE2-4F5E-FB54-98C1BBE965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CC3938CE-6081-0EF3-862F-8475DAAC60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885F3B0-0758-798A-A74B-07353EBF23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E8BF5D-25DA-4521-B0DA-F9B955A13084}" type="datetimeFigureOut">
              <a:rPr lang="tr-TR" smtClean="0"/>
              <a:t>2.12.2024</a:t>
            </a:fld>
            <a:endParaRPr lang="tr-TR"/>
          </a:p>
        </p:txBody>
      </p:sp>
      <p:sp>
        <p:nvSpPr>
          <p:cNvPr id="5" name="Footer Placeholder 4">
            <a:extLst>
              <a:ext uri="{FF2B5EF4-FFF2-40B4-BE49-F238E27FC236}">
                <a16:creationId xmlns:a16="http://schemas.microsoft.com/office/drawing/2014/main" id="{5CE1417F-22B7-4BDA-4C3D-70E5C550C9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ide Number Placeholder 5">
            <a:extLst>
              <a:ext uri="{FF2B5EF4-FFF2-40B4-BE49-F238E27FC236}">
                <a16:creationId xmlns:a16="http://schemas.microsoft.com/office/drawing/2014/main" id="{AFAABC0B-3167-D712-E683-BCFC588365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5103F5-7C6F-4815-89CD-70479996F3D0}" type="slidenum">
              <a:rPr lang="tr-TR" smtClean="0"/>
              <a:t>‹#›</a:t>
            </a:fld>
            <a:endParaRPr lang="tr-TR"/>
          </a:p>
        </p:txBody>
      </p:sp>
    </p:spTree>
    <p:extLst>
      <p:ext uri="{BB962C8B-B14F-4D97-AF65-F5344CB8AC3E}">
        <p14:creationId xmlns:p14="http://schemas.microsoft.com/office/powerpoint/2010/main" val="4163751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2230D-E113-16F8-1CC2-F8A10297AA81}"/>
              </a:ext>
            </a:extLst>
          </p:cNvPr>
          <p:cNvSpPr>
            <a:spLocks noGrp="1"/>
          </p:cNvSpPr>
          <p:nvPr>
            <p:ph type="ctrTitle"/>
          </p:nvPr>
        </p:nvSpPr>
        <p:spPr/>
        <p:txBody>
          <a:bodyPr/>
          <a:lstStyle/>
          <a:p>
            <a:r>
              <a:rPr lang="tr-TR" dirty="0"/>
              <a:t>Biyokimya Bölümü Tanıtımı</a:t>
            </a:r>
          </a:p>
        </p:txBody>
      </p:sp>
      <p:sp>
        <p:nvSpPr>
          <p:cNvPr id="3" name="Subtitle 2">
            <a:extLst>
              <a:ext uri="{FF2B5EF4-FFF2-40B4-BE49-F238E27FC236}">
                <a16:creationId xmlns:a16="http://schemas.microsoft.com/office/drawing/2014/main" id="{AAC69FB4-EF81-A1CA-C04A-CFEBC56B9339}"/>
              </a:ext>
            </a:extLst>
          </p:cNvPr>
          <p:cNvSpPr>
            <a:spLocks noGrp="1"/>
          </p:cNvSpPr>
          <p:nvPr>
            <p:ph type="subTitle" idx="1"/>
          </p:nvPr>
        </p:nvSpPr>
        <p:spPr/>
        <p:txBody>
          <a:bodyPr/>
          <a:lstStyle/>
          <a:p>
            <a:r>
              <a:rPr lang="tr-TR" dirty="0"/>
              <a:t>Iğdır Üniversitesi Fen-Edebiyat Fakültesi</a:t>
            </a:r>
          </a:p>
        </p:txBody>
      </p:sp>
    </p:spTree>
    <p:extLst>
      <p:ext uri="{BB962C8B-B14F-4D97-AF65-F5344CB8AC3E}">
        <p14:creationId xmlns:p14="http://schemas.microsoft.com/office/powerpoint/2010/main" val="236012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36773-0045-B5B6-3C6F-E3FA33555F76}"/>
              </a:ext>
            </a:extLst>
          </p:cNvPr>
          <p:cNvSpPr>
            <a:spLocks noGrp="1"/>
          </p:cNvSpPr>
          <p:nvPr>
            <p:ph type="title"/>
          </p:nvPr>
        </p:nvSpPr>
        <p:spPr/>
        <p:txBody>
          <a:bodyPr/>
          <a:lstStyle/>
          <a:p>
            <a:r>
              <a:rPr lang="tr-TR" dirty="0"/>
              <a:t>Bölüm Tanıtımı ve Tarihçe</a:t>
            </a:r>
          </a:p>
        </p:txBody>
      </p:sp>
      <p:sp>
        <p:nvSpPr>
          <p:cNvPr id="3" name="Content Placeholder 2">
            <a:extLst>
              <a:ext uri="{FF2B5EF4-FFF2-40B4-BE49-F238E27FC236}">
                <a16:creationId xmlns:a16="http://schemas.microsoft.com/office/drawing/2014/main" id="{7C3D4CBA-B82B-F38F-B0B5-BFEF0379D5EB}"/>
              </a:ext>
            </a:extLst>
          </p:cNvPr>
          <p:cNvSpPr>
            <a:spLocks noGrp="1"/>
          </p:cNvSpPr>
          <p:nvPr>
            <p:ph idx="1"/>
          </p:nvPr>
        </p:nvSpPr>
        <p:spPr/>
        <p:txBody>
          <a:bodyPr/>
          <a:lstStyle/>
          <a:p>
            <a:r>
              <a:rPr lang="tr-TR" b="1" dirty="0"/>
              <a:t>Biyokimya Nedir?</a:t>
            </a:r>
            <a:r>
              <a:rPr lang="tr-TR" dirty="0"/>
              <a:t> Biyokimya, canlı organizmaların işlevlerini moleküler düzeyde anlamaya çalışan bir bilim dalıdır. Canlıların hücresel yapıları, biyokimyasal süreçleri ve biyolojik etkileşimleri üzerinde yoğunlaşır. Iğdır Üniversitesi Biyokimya Bölümü, 2017 yılında kurulmuş olup, öğrencilere biyokimya alanında teorik ve pratik bilgi kazandırmaktadır.</a:t>
            </a:r>
          </a:p>
          <a:p>
            <a:r>
              <a:rPr lang="tr-TR" b="1" dirty="0"/>
              <a:t>Bölümün Tarihçesi:</a:t>
            </a:r>
            <a:r>
              <a:rPr lang="tr-TR" dirty="0"/>
              <a:t> Iğdır Üniversitesi Biyokimya Bölümü, 02/08/2017 tarihli Yükseköğretim Yürütme Kurulu toplantısında alınan karar ile kurulmuş olup, lisans ve yüksek lisans düzeyinde eğitim sunmaktadır.</a:t>
            </a:r>
          </a:p>
          <a:p>
            <a:endParaRPr lang="tr-TR" dirty="0"/>
          </a:p>
        </p:txBody>
      </p:sp>
    </p:spTree>
    <p:extLst>
      <p:ext uri="{BB962C8B-B14F-4D97-AF65-F5344CB8AC3E}">
        <p14:creationId xmlns:p14="http://schemas.microsoft.com/office/powerpoint/2010/main" val="1849437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BA854-4B89-4270-5ADA-0521C814C15D}"/>
              </a:ext>
            </a:extLst>
          </p:cNvPr>
          <p:cNvSpPr>
            <a:spLocks noGrp="1"/>
          </p:cNvSpPr>
          <p:nvPr>
            <p:ph type="title"/>
          </p:nvPr>
        </p:nvSpPr>
        <p:spPr/>
        <p:txBody>
          <a:bodyPr/>
          <a:lstStyle/>
          <a:p>
            <a:r>
              <a:rPr lang="tr-TR" dirty="0"/>
              <a:t>Bölümün Amacı ve Hedefleri</a:t>
            </a:r>
          </a:p>
        </p:txBody>
      </p:sp>
      <p:sp>
        <p:nvSpPr>
          <p:cNvPr id="4" name="Rectangle 1">
            <a:extLst>
              <a:ext uri="{FF2B5EF4-FFF2-40B4-BE49-F238E27FC236}">
                <a16:creationId xmlns:a16="http://schemas.microsoft.com/office/drawing/2014/main" id="{E3F4227A-92CA-686B-8059-8B0B2761ABFF}"/>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0" i="0" u="none" strike="noStrike" cap="none" normalizeH="0" baseline="0">
                <a:ln>
                  <a:noFill/>
                </a:ln>
                <a:solidFill>
                  <a:schemeClr val="tx1"/>
                </a:solidFill>
                <a:effectLst/>
                <a:latin typeface="Arial" panose="020B0604020202020204" pitchFamily="34" charset="0"/>
              </a:rPr>
              <a:t>Canlı organizmaların biyokimyasal süreçlerini moleküler düzeyde anlayabilmek.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0" i="0" u="none" strike="noStrike" cap="none" normalizeH="0" baseline="0">
                <a:ln>
                  <a:noFill/>
                </a:ln>
                <a:solidFill>
                  <a:schemeClr val="tx1"/>
                </a:solidFill>
                <a:effectLst/>
                <a:latin typeface="Arial" panose="020B0604020202020204" pitchFamily="34" charset="0"/>
              </a:rPr>
              <a:t>Biyokimya, biyoteknoloji, genetik ve sağlık bilimleri alanlarında yetkin bilim insanları yetiştirmek.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0" i="0" u="none" strike="noStrike" cap="none" normalizeH="0" baseline="0">
                <a:ln>
                  <a:noFill/>
                </a:ln>
                <a:solidFill>
                  <a:schemeClr val="tx1"/>
                </a:solidFill>
                <a:effectLst/>
                <a:latin typeface="Arial" panose="020B0604020202020204" pitchFamily="34" charset="0"/>
              </a:rPr>
              <a:t>Sağlık, çevre, tarım ve endüstri sektörlerinde biyokimya bilgisini uygulamak.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0" i="0" u="none" strike="noStrike" cap="none" normalizeH="0" baseline="0">
                <a:ln>
                  <a:noFill/>
                </a:ln>
                <a:solidFill>
                  <a:schemeClr val="tx1"/>
                </a:solidFill>
                <a:effectLst/>
                <a:latin typeface="Arial" panose="020B0604020202020204" pitchFamily="34" charset="0"/>
              </a:rPr>
              <a:t>Öğrencilere biyokimyasal analizler ve laboratuvar çalışmalarında yetkinlik kazandırmak.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0" i="0" u="none" strike="noStrike" cap="none" normalizeH="0" baseline="0">
                <a:ln>
                  <a:noFill/>
                </a:ln>
                <a:solidFill>
                  <a:schemeClr val="tx1"/>
                </a:solidFill>
                <a:effectLst/>
                <a:latin typeface="Arial" panose="020B0604020202020204" pitchFamily="34" charset="0"/>
              </a:rPr>
              <a:t>Öğrencileri akademik ve endüstriyel araştırmalarda etkin bir şekilde görev alabilecek şekilde yetiştirmek. </a:t>
            </a:r>
          </a:p>
        </p:txBody>
      </p:sp>
    </p:spTree>
    <p:extLst>
      <p:ext uri="{BB962C8B-B14F-4D97-AF65-F5344CB8AC3E}">
        <p14:creationId xmlns:p14="http://schemas.microsoft.com/office/powerpoint/2010/main" val="3557246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97335-9CBE-6485-2AA8-F1F00E7F3DF3}"/>
              </a:ext>
            </a:extLst>
          </p:cNvPr>
          <p:cNvSpPr>
            <a:spLocks noGrp="1"/>
          </p:cNvSpPr>
          <p:nvPr>
            <p:ph type="title"/>
          </p:nvPr>
        </p:nvSpPr>
        <p:spPr/>
        <p:txBody>
          <a:bodyPr/>
          <a:lstStyle/>
          <a:p>
            <a:r>
              <a:rPr lang="tr-TR" dirty="0"/>
              <a:t>Eğitim Dili ve Türü</a:t>
            </a:r>
          </a:p>
        </p:txBody>
      </p:sp>
      <p:sp>
        <p:nvSpPr>
          <p:cNvPr id="3" name="Content Placeholder 2">
            <a:extLst>
              <a:ext uri="{FF2B5EF4-FFF2-40B4-BE49-F238E27FC236}">
                <a16:creationId xmlns:a16="http://schemas.microsoft.com/office/drawing/2014/main" id="{2B4FDB9F-68EA-3822-3EE5-AF48FDC040FD}"/>
              </a:ext>
            </a:extLst>
          </p:cNvPr>
          <p:cNvSpPr>
            <a:spLocks noGrp="1"/>
          </p:cNvSpPr>
          <p:nvPr>
            <p:ph idx="1"/>
          </p:nvPr>
        </p:nvSpPr>
        <p:spPr/>
        <p:txBody>
          <a:bodyPr/>
          <a:lstStyle/>
          <a:p>
            <a:pPr>
              <a:buFont typeface="Arial" panose="020B0604020202020204" pitchFamily="34" charset="0"/>
              <a:buChar char="•"/>
            </a:pPr>
            <a:r>
              <a:rPr lang="tr-TR" b="1" dirty="0"/>
              <a:t>Eğitim Dili:</a:t>
            </a:r>
            <a:r>
              <a:rPr lang="tr-TR" dirty="0"/>
              <a:t> Türkçe</a:t>
            </a:r>
          </a:p>
          <a:p>
            <a:pPr>
              <a:buFont typeface="Arial" panose="020B0604020202020204" pitchFamily="34" charset="0"/>
              <a:buChar char="•"/>
            </a:pPr>
            <a:r>
              <a:rPr lang="tr-TR" b="1" dirty="0"/>
              <a:t>Eğitim Türü:</a:t>
            </a:r>
            <a:r>
              <a:rPr lang="tr-TR" dirty="0"/>
              <a:t> Tam zamanlı (Lisans ve Yüksek Lisans)</a:t>
            </a:r>
          </a:p>
          <a:p>
            <a:endParaRPr lang="tr-TR" dirty="0"/>
          </a:p>
        </p:txBody>
      </p:sp>
    </p:spTree>
    <p:extLst>
      <p:ext uri="{BB962C8B-B14F-4D97-AF65-F5344CB8AC3E}">
        <p14:creationId xmlns:p14="http://schemas.microsoft.com/office/powerpoint/2010/main" val="2980784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DE0A4-B31A-9628-2374-EA3EF3C1AD7A}"/>
              </a:ext>
            </a:extLst>
          </p:cNvPr>
          <p:cNvSpPr>
            <a:spLocks noGrp="1"/>
          </p:cNvSpPr>
          <p:nvPr>
            <p:ph type="title"/>
          </p:nvPr>
        </p:nvSpPr>
        <p:spPr/>
        <p:txBody>
          <a:bodyPr/>
          <a:lstStyle/>
          <a:p>
            <a:r>
              <a:rPr lang="tr-TR" dirty="0"/>
              <a:t>Eğitim İçeriği ve Altyapı İmkanları</a:t>
            </a:r>
          </a:p>
        </p:txBody>
      </p:sp>
      <p:sp>
        <p:nvSpPr>
          <p:cNvPr id="3" name="Content Placeholder 2">
            <a:extLst>
              <a:ext uri="{FF2B5EF4-FFF2-40B4-BE49-F238E27FC236}">
                <a16:creationId xmlns:a16="http://schemas.microsoft.com/office/drawing/2014/main" id="{60A366B8-5FA7-08F9-3793-8C509CE3C564}"/>
              </a:ext>
            </a:extLst>
          </p:cNvPr>
          <p:cNvSpPr>
            <a:spLocks noGrp="1"/>
          </p:cNvSpPr>
          <p:nvPr>
            <p:ph idx="1"/>
          </p:nvPr>
        </p:nvSpPr>
        <p:spPr/>
        <p:txBody>
          <a:bodyPr/>
          <a:lstStyle/>
          <a:p>
            <a:pPr>
              <a:buFont typeface="Arial" panose="020B0604020202020204" pitchFamily="34" charset="0"/>
              <a:buChar char="•"/>
            </a:pPr>
            <a:r>
              <a:rPr lang="tr-TR" b="1" dirty="0"/>
              <a:t>Eğitim İçeriği:</a:t>
            </a:r>
            <a:endParaRPr lang="tr-TR" dirty="0"/>
          </a:p>
          <a:p>
            <a:pPr marL="742950" lvl="1" indent="-285750">
              <a:buFont typeface="Arial" panose="020B0604020202020204" pitchFamily="34" charset="0"/>
              <a:buChar char="•"/>
            </a:pPr>
            <a:r>
              <a:rPr lang="tr-TR" dirty="0"/>
              <a:t>Moleküler biyoloji, kimya ve biyokimya dersleri.</a:t>
            </a:r>
          </a:p>
          <a:p>
            <a:pPr marL="742950" lvl="1" indent="-285750">
              <a:buFont typeface="Arial" panose="020B0604020202020204" pitchFamily="34" charset="0"/>
              <a:buChar char="•"/>
            </a:pPr>
            <a:r>
              <a:rPr lang="tr-TR" dirty="0"/>
              <a:t>Biyoteknoloji ve genetik üzerine interdisipliner dersler.</a:t>
            </a:r>
          </a:p>
          <a:p>
            <a:pPr marL="742950" lvl="1" indent="-285750">
              <a:buFont typeface="Arial" panose="020B0604020202020204" pitchFamily="34" charset="0"/>
              <a:buChar char="•"/>
            </a:pPr>
            <a:r>
              <a:rPr lang="tr-TR" dirty="0"/>
              <a:t>Biyokimyasal analiz teknikleri ve laboratuvar çalışmaları.</a:t>
            </a:r>
          </a:p>
          <a:p>
            <a:pPr>
              <a:buFont typeface="Arial" panose="020B0604020202020204" pitchFamily="34" charset="0"/>
              <a:buChar char="•"/>
            </a:pPr>
            <a:r>
              <a:rPr lang="tr-TR" b="1" dirty="0"/>
              <a:t>Altyapı İmkanları:</a:t>
            </a:r>
            <a:endParaRPr lang="tr-TR" dirty="0"/>
          </a:p>
          <a:p>
            <a:pPr marL="742950" lvl="1" indent="-285750">
              <a:buFont typeface="Arial" panose="020B0604020202020204" pitchFamily="34" charset="0"/>
              <a:buChar char="•"/>
            </a:pPr>
            <a:r>
              <a:rPr lang="tr-TR" dirty="0"/>
              <a:t>Modern biyokimya laboratuvarları ve araştırma alanları.</a:t>
            </a:r>
          </a:p>
          <a:p>
            <a:pPr marL="742950" lvl="1" indent="-285750">
              <a:buFont typeface="Arial" panose="020B0604020202020204" pitchFamily="34" charset="0"/>
              <a:buChar char="•"/>
            </a:pPr>
            <a:r>
              <a:rPr lang="tr-TR" dirty="0"/>
              <a:t>Öğrencilerin çeşitli biyokimyasal analizler yapabileceği donanımlı laboratuvarlar.</a:t>
            </a:r>
          </a:p>
          <a:p>
            <a:endParaRPr lang="tr-TR" dirty="0"/>
          </a:p>
        </p:txBody>
      </p:sp>
    </p:spTree>
    <p:extLst>
      <p:ext uri="{BB962C8B-B14F-4D97-AF65-F5344CB8AC3E}">
        <p14:creationId xmlns:p14="http://schemas.microsoft.com/office/powerpoint/2010/main" val="3061715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35A9D-16E8-E10F-6A67-2C1840F6469E}"/>
              </a:ext>
            </a:extLst>
          </p:cNvPr>
          <p:cNvSpPr>
            <a:spLocks noGrp="1"/>
          </p:cNvSpPr>
          <p:nvPr>
            <p:ph type="title"/>
          </p:nvPr>
        </p:nvSpPr>
        <p:spPr/>
        <p:txBody>
          <a:bodyPr/>
          <a:lstStyle/>
          <a:p>
            <a:r>
              <a:rPr lang="tr-TR" dirty="0"/>
              <a:t>Bölüm Program Çıktıları</a:t>
            </a:r>
          </a:p>
        </p:txBody>
      </p:sp>
      <p:sp>
        <p:nvSpPr>
          <p:cNvPr id="4" name="Rectangle 1">
            <a:extLst>
              <a:ext uri="{FF2B5EF4-FFF2-40B4-BE49-F238E27FC236}">
                <a16:creationId xmlns:a16="http://schemas.microsoft.com/office/drawing/2014/main" id="{E2281E88-C811-5530-2AF8-1383A4E6D12A}"/>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0" i="0" u="none" strike="noStrike" cap="none" normalizeH="0" baseline="0">
                <a:ln>
                  <a:noFill/>
                </a:ln>
                <a:solidFill>
                  <a:schemeClr val="tx1"/>
                </a:solidFill>
                <a:effectLst/>
                <a:latin typeface="Arial" panose="020B0604020202020204" pitchFamily="34" charset="0"/>
              </a:rPr>
              <a:t>Moleküler biyoloji, kimya ve biyokimya alanlarında derin bilgi sahibi olmak.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0" i="0" u="none" strike="noStrike" cap="none" normalizeH="0" baseline="0">
                <a:ln>
                  <a:noFill/>
                </a:ln>
                <a:solidFill>
                  <a:schemeClr val="tx1"/>
                </a:solidFill>
                <a:effectLst/>
                <a:latin typeface="Arial" panose="020B0604020202020204" pitchFamily="34" charset="0"/>
              </a:rPr>
              <a:t>Biyokimyasal analiz ve laboratuvar becerileri kazanmak.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0" i="0" u="none" strike="noStrike" cap="none" normalizeH="0" baseline="0">
                <a:ln>
                  <a:noFill/>
                </a:ln>
                <a:solidFill>
                  <a:schemeClr val="tx1"/>
                </a:solidFill>
                <a:effectLst/>
                <a:latin typeface="Arial" panose="020B0604020202020204" pitchFamily="34" charset="0"/>
              </a:rPr>
              <a:t>Biyoteknolojik ürün geliştirme ve araştırma yapabilme yetkinliği elde etmek.</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0" i="0" u="none" strike="noStrike" cap="none" normalizeH="0" baseline="0">
                <a:ln>
                  <a:noFill/>
                </a:ln>
                <a:solidFill>
                  <a:schemeClr val="tx1"/>
                </a:solidFill>
                <a:effectLst/>
                <a:latin typeface="Arial" panose="020B0604020202020204" pitchFamily="34" charset="0"/>
              </a:rPr>
              <a:t>Sağlık, çevre, tarım ve endüstri gibi sektörlerde biyokimya bilgisini uygulayabilme. </a:t>
            </a:r>
          </a:p>
        </p:txBody>
      </p:sp>
    </p:spTree>
    <p:extLst>
      <p:ext uri="{BB962C8B-B14F-4D97-AF65-F5344CB8AC3E}">
        <p14:creationId xmlns:p14="http://schemas.microsoft.com/office/powerpoint/2010/main" val="2244596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766D7-7A43-A45D-1FD0-DB6E637E96D4}"/>
              </a:ext>
            </a:extLst>
          </p:cNvPr>
          <p:cNvSpPr>
            <a:spLocks noGrp="1"/>
          </p:cNvSpPr>
          <p:nvPr>
            <p:ph type="title"/>
          </p:nvPr>
        </p:nvSpPr>
        <p:spPr/>
        <p:txBody>
          <a:bodyPr/>
          <a:lstStyle/>
          <a:p>
            <a:r>
              <a:rPr lang="tr-TR" dirty="0"/>
              <a:t>İş Bulma İmkanları ve Alanda Yer Alan Meslekler</a:t>
            </a:r>
          </a:p>
        </p:txBody>
      </p:sp>
      <p:sp>
        <p:nvSpPr>
          <p:cNvPr id="3" name="Content Placeholder 2">
            <a:extLst>
              <a:ext uri="{FF2B5EF4-FFF2-40B4-BE49-F238E27FC236}">
                <a16:creationId xmlns:a16="http://schemas.microsoft.com/office/drawing/2014/main" id="{DC06B184-F545-167A-9E3A-8CD818359BAF}"/>
              </a:ext>
            </a:extLst>
          </p:cNvPr>
          <p:cNvSpPr>
            <a:spLocks noGrp="1"/>
          </p:cNvSpPr>
          <p:nvPr>
            <p:ph idx="1"/>
          </p:nvPr>
        </p:nvSpPr>
        <p:spPr/>
        <p:txBody>
          <a:bodyPr>
            <a:normAutofit fontScale="77500" lnSpcReduction="20000"/>
          </a:bodyPr>
          <a:lstStyle/>
          <a:p>
            <a:r>
              <a:rPr lang="tr-TR" b="1" dirty="0"/>
              <a:t>İş Bulma İmkanları:</a:t>
            </a:r>
            <a:endParaRPr lang="tr-TR" dirty="0"/>
          </a:p>
          <a:p>
            <a:pPr>
              <a:buFont typeface="Arial" panose="020B0604020202020204" pitchFamily="34" charset="0"/>
              <a:buChar char="•"/>
            </a:pPr>
            <a:r>
              <a:rPr lang="tr-TR" dirty="0"/>
              <a:t>Biyokimya, biyoteknoloji, genetik ve farmasötik alanlarda çalışma fırsatları.</a:t>
            </a:r>
          </a:p>
          <a:p>
            <a:pPr>
              <a:buFont typeface="Arial" panose="020B0604020202020204" pitchFamily="34" charset="0"/>
              <a:buChar char="•"/>
            </a:pPr>
            <a:r>
              <a:rPr lang="tr-TR" dirty="0"/>
              <a:t>Araştırma laboratuvarları, hastaneler ve sağlık kuruluşlarında biyokimyasal analizler.</a:t>
            </a:r>
          </a:p>
          <a:p>
            <a:pPr>
              <a:buFont typeface="Arial" panose="020B0604020202020204" pitchFamily="34" charset="0"/>
              <a:buChar char="•"/>
            </a:pPr>
            <a:r>
              <a:rPr lang="tr-TR" dirty="0"/>
              <a:t>Çevre ve tarım sektörlerinde biyokimya bilgisi uygulamaları.</a:t>
            </a:r>
          </a:p>
          <a:p>
            <a:r>
              <a:rPr lang="tr-TR" b="1" dirty="0"/>
              <a:t>Alanda Yer Alan Meslekler:</a:t>
            </a:r>
            <a:endParaRPr lang="tr-TR" dirty="0"/>
          </a:p>
          <a:p>
            <a:pPr>
              <a:buFont typeface="Arial" panose="020B0604020202020204" pitchFamily="34" charset="0"/>
              <a:buChar char="•"/>
            </a:pPr>
            <a:r>
              <a:rPr lang="tr-TR" dirty="0"/>
              <a:t>Biyokimyacı</a:t>
            </a:r>
          </a:p>
          <a:p>
            <a:pPr>
              <a:buFont typeface="Arial" panose="020B0604020202020204" pitchFamily="34" charset="0"/>
              <a:buChar char="•"/>
            </a:pPr>
            <a:r>
              <a:rPr lang="tr-TR" dirty="0"/>
              <a:t>Genetik uzmanı</a:t>
            </a:r>
          </a:p>
          <a:p>
            <a:pPr>
              <a:buFont typeface="Arial" panose="020B0604020202020204" pitchFamily="34" charset="0"/>
              <a:buChar char="•"/>
            </a:pPr>
            <a:r>
              <a:rPr lang="tr-TR" dirty="0" err="1"/>
              <a:t>Biyoteknolog</a:t>
            </a:r>
            <a:endParaRPr lang="tr-TR" dirty="0"/>
          </a:p>
          <a:p>
            <a:pPr>
              <a:buFont typeface="Arial" panose="020B0604020202020204" pitchFamily="34" charset="0"/>
              <a:buChar char="•"/>
            </a:pPr>
            <a:r>
              <a:rPr lang="tr-TR" dirty="0"/>
              <a:t>Farmasötik araştırmacı</a:t>
            </a:r>
          </a:p>
          <a:p>
            <a:pPr>
              <a:buFont typeface="Arial" panose="020B0604020202020204" pitchFamily="34" charset="0"/>
              <a:buChar char="•"/>
            </a:pPr>
            <a:r>
              <a:rPr lang="tr-TR" dirty="0"/>
              <a:t>Adli tıp uzmanı</a:t>
            </a:r>
          </a:p>
          <a:p>
            <a:pPr>
              <a:buFont typeface="Arial" panose="020B0604020202020204" pitchFamily="34" charset="0"/>
              <a:buChar char="•"/>
            </a:pPr>
            <a:r>
              <a:rPr lang="tr-TR" dirty="0"/>
              <a:t>Çevre biyokimyacısı</a:t>
            </a:r>
          </a:p>
          <a:p>
            <a:pPr>
              <a:buFont typeface="Arial" panose="020B0604020202020204" pitchFamily="34" charset="0"/>
              <a:buChar char="•"/>
            </a:pPr>
            <a:r>
              <a:rPr lang="tr-TR" dirty="0"/>
              <a:t>Akademik kariyer (üniversitelerde öğretim üyeliği)</a:t>
            </a:r>
          </a:p>
          <a:p>
            <a:endParaRPr lang="tr-TR" dirty="0"/>
          </a:p>
        </p:txBody>
      </p:sp>
    </p:spTree>
    <p:extLst>
      <p:ext uri="{BB962C8B-B14F-4D97-AF65-F5344CB8AC3E}">
        <p14:creationId xmlns:p14="http://schemas.microsoft.com/office/powerpoint/2010/main" val="2319197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287FF-4A05-B6E1-0D2E-25029A68B144}"/>
              </a:ext>
            </a:extLst>
          </p:cNvPr>
          <p:cNvSpPr>
            <a:spLocks noGrp="1"/>
          </p:cNvSpPr>
          <p:nvPr>
            <p:ph type="title"/>
          </p:nvPr>
        </p:nvSpPr>
        <p:spPr/>
        <p:txBody>
          <a:bodyPr/>
          <a:lstStyle/>
          <a:p>
            <a:r>
              <a:rPr lang="tr-TR" dirty="0"/>
              <a:t>Bölümün Geleceği ve Yüksek Lisans Olanakları</a:t>
            </a:r>
          </a:p>
        </p:txBody>
      </p:sp>
      <p:sp>
        <p:nvSpPr>
          <p:cNvPr id="3" name="Content Placeholder 2">
            <a:extLst>
              <a:ext uri="{FF2B5EF4-FFF2-40B4-BE49-F238E27FC236}">
                <a16:creationId xmlns:a16="http://schemas.microsoft.com/office/drawing/2014/main" id="{42F25845-A206-E3BF-A94A-56C1BDDDD9DD}"/>
              </a:ext>
            </a:extLst>
          </p:cNvPr>
          <p:cNvSpPr>
            <a:spLocks noGrp="1"/>
          </p:cNvSpPr>
          <p:nvPr>
            <p:ph idx="1"/>
          </p:nvPr>
        </p:nvSpPr>
        <p:spPr/>
        <p:txBody>
          <a:bodyPr/>
          <a:lstStyle/>
          <a:p>
            <a:r>
              <a:rPr lang="tr-TR" dirty="0"/>
              <a:t>Iğdır Üniversitesi Biyokimya Bölümü, biyokimya alanındaki hızlı gelişmelere paralel olarak gelecekte daha fazla araştırma ve gelişim fırsatları sunmayı hedeflemektedir. Yüksek lisans programı, biyokimya ve biyoteknoloji alanlarındaki derinlemesine araştırmalar yapabilme imkânı sunmaktadır. </a:t>
            </a:r>
            <a:r>
              <a:rPr lang="tr-TR"/>
              <a:t>Ayrıca, uluslararası işbirlikleri ve sektörle işbirliği sayesinde öğrencilere global fırsatlar sağlanacaktır.</a:t>
            </a:r>
          </a:p>
        </p:txBody>
      </p:sp>
    </p:spTree>
    <p:extLst>
      <p:ext uri="{BB962C8B-B14F-4D97-AF65-F5344CB8AC3E}">
        <p14:creationId xmlns:p14="http://schemas.microsoft.com/office/powerpoint/2010/main" val="20385553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376</Words>
  <Application>Microsoft Office PowerPoint</Application>
  <PresentationFormat>Widescreen</PresentationFormat>
  <Paragraphs>44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Biyokimya Bölümü Tanıtımı</vt:lpstr>
      <vt:lpstr>Bölüm Tanıtımı ve Tarihçe</vt:lpstr>
      <vt:lpstr>Bölümün Amacı ve Hedefleri</vt:lpstr>
      <vt:lpstr>Eğitim Dili ve Türü</vt:lpstr>
      <vt:lpstr>Eğitim İçeriği ve Altyapı İmkanları</vt:lpstr>
      <vt:lpstr>Bölüm Program Çıktıları</vt:lpstr>
      <vt:lpstr>İş Bulma İmkanları ve Alanda Yer Alan Meslekler</vt:lpstr>
      <vt:lpstr>Bölümün Geleceği ve Yüksek Lisans Olanakları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ZEHRA OZMEN</dc:creator>
  <cp:lastModifiedBy>ZEHRA OZMEN</cp:lastModifiedBy>
  <cp:revision>1</cp:revision>
  <dcterms:created xsi:type="dcterms:W3CDTF">2024-12-02T07:34:35Z</dcterms:created>
  <dcterms:modified xsi:type="dcterms:W3CDTF">2024-12-02T07:37:17Z</dcterms:modified>
</cp:coreProperties>
</file>